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61" r:id="rId4"/>
    <p:sldId id="259" r:id="rId5"/>
    <p:sldId id="260" r:id="rId6"/>
    <p:sldId id="262" r:id="rId7"/>
    <p:sldId id="264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74" r:id="rId16"/>
    <p:sldId id="275" r:id="rId17"/>
    <p:sldId id="266" r:id="rId18"/>
    <p:sldId id="25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1"/>
    <p:restoredTop sz="79800"/>
  </p:normalViewPr>
  <p:slideViewPr>
    <p:cSldViewPr snapToGrid="0" snapToObjects="1">
      <p:cViewPr varScale="1">
        <p:scale>
          <a:sx n="73" d="100"/>
          <a:sy n="73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08E7F-66BD-5B4F-A4F5-601324FF268F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3922E-6DE3-1F4C-95BC-1ED55A601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955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3922E-6DE3-1F4C-95BC-1ED55A601E9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19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3922E-6DE3-1F4C-95BC-1ED55A601E9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50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Sliding –window</a:t>
            </a:r>
            <a:r>
              <a:rPr kumimoji="1" lang="ko-KR" altLang="en-US" dirty="0"/>
              <a:t>수많은 윈도우의 크기로 하지 많고 앵커로만</a:t>
            </a:r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3922E-6DE3-1F4C-95BC-1ED55A601E9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747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5100"/>
            </a:pPr>
            <a:r>
              <a:rPr lang="ko-KR" altLang="en-US" sz="1200" dirty="0"/>
              <a:t>이미지 </a:t>
            </a:r>
            <a:r>
              <a:rPr lang="en-US" altLang="ko-KR" sz="1200" dirty="0"/>
              <a:t>1</a:t>
            </a:r>
            <a:r>
              <a:rPr lang="ko-KR" altLang="en-US" sz="1200" dirty="0"/>
              <a:t>장당 약 </a:t>
            </a:r>
            <a:r>
              <a:rPr lang="en-US" altLang="ko-KR" sz="1200" dirty="0"/>
              <a:t>2</a:t>
            </a:r>
            <a:r>
              <a:rPr lang="ko-KR" altLang="en-US" sz="1200" dirty="0"/>
              <a:t>천개의 </a:t>
            </a:r>
            <a:r>
              <a:rPr lang="en" altLang="ko-KR" sz="1200" dirty="0"/>
              <a:t>region proposal</a:t>
            </a:r>
            <a:r>
              <a:rPr lang="ko-KR" altLang="en-US" sz="1200" dirty="0"/>
              <a:t>에 대하여 </a:t>
            </a:r>
            <a:r>
              <a:rPr lang="en" altLang="ko-KR" sz="1200" dirty="0"/>
              <a:t>CNN</a:t>
            </a:r>
            <a:r>
              <a:rPr lang="ko-KR" altLang="en-US" sz="1200" dirty="0"/>
              <a:t>연산이 필요해서 속도가 느림</a:t>
            </a:r>
          </a:p>
          <a:p>
            <a:pPr>
              <a:defRPr sz="5100"/>
            </a:pPr>
            <a:endParaRPr lang="ko-KR" altLang="en-US" sz="1200" dirty="0"/>
          </a:p>
          <a:p>
            <a:pPr>
              <a:defRPr sz="5100"/>
            </a:pPr>
            <a:endParaRPr lang="ko-KR" altLang="en-US" sz="1200" dirty="0"/>
          </a:p>
          <a:p>
            <a:pPr>
              <a:defRPr sz="5100"/>
            </a:pPr>
            <a:r>
              <a:rPr lang="ko-KR" altLang="en-US" sz="1200" dirty="0" err="1"/>
              <a:t>학습과정이</a:t>
            </a:r>
            <a:r>
              <a:rPr lang="ko-KR" altLang="en-US" sz="1200" dirty="0"/>
              <a:t> 매우 복잡 </a:t>
            </a:r>
            <a:r>
              <a:rPr lang="en-US" altLang="ko-KR" sz="1200" dirty="0"/>
              <a:t>- </a:t>
            </a:r>
            <a:r>
              <a:rPr lang="en" altLang="ko-KR" sz="1200" dirty="0"/>
              <a:t>Feature inference + classification + bounding box regression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3922E-6DE3-1F4C-95BC-1ED55A601E9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85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DE2E1-66D9-1E47-BF55-8201D24E7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B12FFB-5E0A-0048-8A70-821724F29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AC78A8-55B6-D949-AEA1-8BEB6972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C05EFA-75AD-9B41-92B9-47E26FAD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804EC-2614-BE4E-AFDC-4B4F4448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13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44771-98C3-E043-8676-5B426859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48290D-5F2B-E04A-8330-523D1B9EE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544E5-C8A0-C144-9A2F-AD34045C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9006D-9487-7C45-AA64-7E72956F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26C94-DF44-6F4B-9167-CC71FB7E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080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5717F5-8A5E-A14E-AA25-8E4648CF5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22810-3861-634F-A589-6FEE86DD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444FA-E4E9-5044-88E5-882D3D3E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9355C9-6924-A647-BB6E-92417F384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40469-13CC-F54F-A6CB-67208AC4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268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B77F9-8EA1-7F4F-A9AF-40F661F3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AAC94-8CC7-9D4A-9943-20947398A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C95E4-46F4-9C49-905E-87E1E18B9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8C5E2-892F-1B4F-9ECE-0E8FF682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E38931-D11B-AD44-841A-C4D4BE4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036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BF3DE-F80C-7243-8BEB-EF4E6C2F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3A66BF-6DDA-4C48-A44B-D2531A5D4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04D58-810D-EF4F-B476-4AFA301B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8173B-FAAD-5845-A99D-8B6ED94D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8DB9F-7B70-0A49-8F15-198AB594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03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28B65-5EF1-2E44-87B6-D902FC28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3EFF6-9E5D-DE42-AAB6-26BB67D5F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C7D191-E5BD-4043-814B-1F0D2F92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A3FF55-3187-9442-A9C1-B2ED19D9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19226-FA96-454D-A8B4-7843802D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0CAD5C-BDE8-3647-8121-2AAD5D9C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40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F2E1D-4492-4240-BA27-72614BE3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01A7E-F962-6040-93B0-4D3BAAF5C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32DD44-E5BE-1F48-83C8-7EA5E8AAF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98613C-CD90-1F4D-9298-A7C571C5E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693CC9-FF91-C14F-A5DF-D6AA029DC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FA68A6-8350-174E-947F-35E1C7C7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D44F4F-8877-694C-AA84-69B10379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967605-B528-394D-9DEA-7B874E9E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14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F6215-6C7B-B042-A596-3B038722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CADA25-8307-8147-9246-A0F31EE0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ACD366-9414-044D-892B-3D3253CF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F8E85E-372E-D946-ABB7-BA52916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38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EAB189-63E7-1648-8C4D-7A2A871A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191D01-44E4-2E4E-8DFA-520C045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6C6ECF-4E55-4646-A3B2-1865C167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6692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747DD-D41C-8D41-BE4D-E50C90B1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58564-CDBB-254A-9518-BBDB910D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21E11-0847-D243-A126-323517744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6295ED-ED85-4344-88B0-043884B6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EADB3-DBE3-DB48-8D06-BCA2B492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CE58B-687C-7546-AAE3-1948A0A0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047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19F12-7885-8E4D-8698-ADDE62B6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DF66C3-2505-514B-8BCD-24CF2EE89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31C81E-9C6C-8441-9134-AE8B0B99B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090E80-A66B-C14A-AA90-424B55CF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547B7E-4935-364A-98EA-4801E5A1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2AB734-D813-3C40-8FA9-8AF134F4D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057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69FFE5-D45A-A44B-B01C-8ECDC0C6D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F69B5-490B-FC41-A9D4-3C047BC3A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58F12-D6E6-1146-9681-A71F2D976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EEA2B-3BBC-3A46-9E48-1DE9FF9644AE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B4656-85A5-114B-876D-355819254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E7DED-C69F-E24F-94B2-2F5A909F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204D-6B6E-6E4D-83F6-90E60D021C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481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zylapp/review-of-deep-learning-algorithms-for-object-detection-c1f3d437b8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52F87-00DC-3045-8251-D0E5457A7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R-CNN &amp; Fast R-CNN &amp; Faster R-CNN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65318-9B91-CB44-963D-996D2A59A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592"/>
            <a:ext cx="9144000" cy="1655762"/>
          </a:xfrm>
        </p:spPr>
        <p:txBody>
          <a:bodyPr/>
          <a:lstStyle/>
          <a:p>
            <a:pPr algn="r"/>
            <a:r>
              <a:rPr kumimoji="1" lang="ko-KR" altLang="en-US" dirty="0"/>
              <a:t>허성실</a:t>
            </a:r>
          </a:p>
        </p:txBody>
      </p:sp>
    </p:spTree>
    <p:extLst>
      <p:ext uri="{BB962C8B-B14F-4D97-AF65-F5344CB8AC3E}">
        <p14:creationId xmlns:p14="http://schemas.microsoft.com/office/powerpoint/2010/main" val="168939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8D544-5BCE-714A-A939-4333CE16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Fast-R-CNN process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E16A0-3CF0-644A-8EB2-E55A9D05F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0" y="1406769"/>
            <a:ext cx="3581400" cy="4770194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1. Input image</a:t>
            </a:r>
          </a:p>
          <a:p>
            <a:r>
              <a:rPr kumimoji="1" lang="en-US" altLang="ko-KR" sz="2000" dirty="0"/>
              <a:t>2. CNN</a:t>
            </a:r>
            <a:r>
              <a:rPr kumimoji="1" lang="ko-KR" altLang="en-US" sz="2000" dirty="0"/>
              <a:t>을 통해 </a:t>
            </a:r>
            <a:r>
              <a:rPr kumimoji="1" lang="en-US" altLang="ko-KR" sz="2000" dirty="0"/>
              <a:t>Feature map </a:t>
            </a:r>
            <a:r>
              <a:rPr kumimoji="1" lang="ko-KR" altLang="en-US" sz="2000" dirty="0"/>
              <a:t>추출과 동시에 </a:t>
            </a:r>
            <a:r>
              <a:rPr kumimoji="1" lang="en-US" altLang="ko-KR" sz="2000" dirty="0" err="1"/>
              <a:t>RoI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추출</a:t>
            </a:r>
            <a:r>
              <a:rPr kumimoji="1" lang="en-US" altLang="ko-KR" sz="2000" dirty="0"/>
              <a:t>(Selective search</a:t>
            </a:r>
            <a:r>
              <a:rPr kumimoji="1" lang="ko-KR" altLang="en-US" sz="2000" dirty="0"/>
              <a:t>사용</a:t>
            </a:r>
            <a:r>
              <a:rPr kumimoji="1" lang="en-US" altLang="ko-KR" sz="2000" dirty="0"/>
              <a:t>, convolution </a:t>
            </a:r>
            <a:r>
              <a:rPr kumimoji="1" lang="ko-KR" altLang="en-US" sz="2000" dirty="0"/>
              <a:t>한번만 수행</a:t>
            </a:r>
            <a:r>
              <a:rPr kumimoji="1" lang="en-US" altLang="ko-KR" sz="2000" dirty="0"/>
              <a:t>)</a:t>
            </a:r>
          </a:p>
          <a:p>
            <a:r>
              <a:rPr kumimoji="1" lang="en-US" altLang="ko-KR" sz="2000" dirty="0"/>
              <a:t>3. </a:t>
            </a:r>
            <a:r>
              <a:rPr kumimoji="1" lang="ko-KR" altLang="en-US" sz="2000" dirty="0"/>
              <a:t>추출된 </a:t>
            </a:r>
            <a:r>
              <a:rPr kumimoji="1" lang="en-US" altLang="ko-KR" sz="2000" dirty="0"/>
              <a:t>Feature map</a:t>
            </a:r>
            <a:r>
              <a:rPr kumimoji="1" lang="ko-KR" altLang="en-US" sz="2000" dirty="0"/>
              <a:t>에 </a:t>
            </a:r>
            <a:r>
              <a:rPr kumimoji="1" lang="en-US" altLang="ko-KR" sz="2000" dirty="0" err="1"/>
              <a:t>RoI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Projection</a:t>
            </a:r>
          </a:p>
          <a:p>
            <a:r>
              <a:rPr kumimoji="1" lang="en-US" altLang="ko-KR" sz="2000" dirty="0"/>
              <a:t>4. Bounding box </a:t>
            </a:r>
            <a:r>
              <a:rPr kumimoji="1" lang="ko-KR" altLang="en-US" sz="2000" dirty="0"/>
              <a:t>마다 </a:t>
            </a:r>
            <a:r>
              <a:rPr kumimoji="1" lang="en-US" altLang="ko-KR" sz="2000" dirty="0" err="1"/>
              <a:t>RoI</a:t>
            </a:r>
            <a:r>
              <a:rPr kumimoji="1" lang="en-US" altLang="ko-KR" sz="2000" dirty="0"/>
              <a:t> pooling</a:t>
            </a:r>
            <a:r>
              <a:rPr kumimoji="1" lang="ko-KR" altLang="en-US" sz="2000" dirty="0"/>
              <a:t>을 하여 크기 맞춘 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fully connected layer</a:t>
            </a:r>
            <a:r>
              <a:rPr kumimoji="1" lang="ko-KR" altLang="en-US" sz="2000" dirty="0"/>
              <a:t>에 넣음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5. </a:t>
            </a:r>
            <a:r>
              <a:rPr kumimoji="1" lang="en-US" altLang="ko-KR" sz="2000" dirty="0" err="1"/>
              <a:t>Softmax</a:t>
            </a:r>
            <a:r>
              <a:rPr kumimoji="1" lang="en-US" altLang="ko-KR" sz="2000" dirty="0"/>
              <a:t> classifier </a:t>
            </a:r>
            <a:r>
              <a:rPr kumimoji="1" lang="ko-KR" altLang="en-US" sz="2000" dirty="0"/>
              <a:t>와</a:t>
            </a:r>
            <a:r>
              <a:rPr kumimoji="1" lang="en-US" altLang="ko-KR" sz="2000" dirty="0"/>
              <a:t> Bounding box regressor</a:t>
            </a:r>
            <a:r>
              <a:rPr kumimoji="1" lang="ko-KR" altLang="en-US" sz="2000" dirty="0"/>
              <a:t>로 결과물 출력 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ko-KR" altLang="en-US" sz="2000" dirty="0"/>
          </a:p>
        </p:txBody>
      </p:sp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A077B56D-6FCB-2E4A-AE40-4C1A4776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448" y="1825625"/>
            <a:ext cx="7141118" cy="40050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7122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3C28F-4DE8-6A43-A0CE-86C64529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Fast R-CNN </a:t>
            </a:r>
            <a:r>
              <a:rPr kumimoji="1" lang="ko-KR" altLang="en-US" dirty="0"/>
              <a:t>특징 및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049F1-8A0B-3E49-BF1C-B9834B5EF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094"/>
            <a:ext cx="10515600" cy="4351338"/>
          </a:xfrm>
        </p:spPr>
        <p:txBody>
          <a:bodyPr/>
          <a:lstStyle/>
          <a:p>
            <a:r>
              <a:rPr kumimoji="1" lang="ko-KR" altLang="en-US" sz="2000" dirty="0"/>
              <a:t>특징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ko-KR" altLang="en-US" sz="2000" dirty="0"/>
              <a:t>같은 </a:t>
            </a:r>
            <a:r>
              <a:rPr kumimoji="1" lang="en-US" altLang="ko-KR" sz="2000" dirty="0"/>
              <a:t>image 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proposal </a:t>
            </a:r>
            <a:r>
              <a:rPr kumimoji="1" lang="ko-KR" altLang="en-US" sz="2000" dirty="0"/>
              <a:t>들이 </a:t>
            </a:r>
            <a:r>
              <a:rPr kumimoji="1" lang="en-US" altLang="ko-KR" sz="2000" dirty="0"/>
              <a:t>convolution layer </a:t>
            </a:r>
            <a:r>
              <a:rPr kumimoji="1" lang="ko-KR" altLang="en-US" sz="2000" dirty="0"/>
              <a:t>공유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Warping </a:t>
            </a:r>
            <a:r>
              <a:rPr kumimoji="1" lang="ko-KR" altLang="en-US" sz="2000" dirty="0"/>
              <a:t>대신 </a:t>
            </a:r>
            <a:r>
              <a:rPr kumimoji="1" lang="en-US" altLang="ko-KR" sz="2000" dirty="0" err="1"/>
              <a:t>RoI</a:t>
            </a:r>
            <a:r>
              <a:rPr kumimoji="1" lang="en-US" altLang="ko-KR" sz="2000" dirty="0"/>
              <a:t> pooling </a:t>
            </a:r>
            <a:r>
              <a:rPr kumimoji="1" lang="ko-KR" altLang="en-US" sz="2000" dirty="0"/>
              <a:t>사용하므로 이미지 손실이 </a:t>
            </a:r>
            <a:r>
              <a:rPr kumimoji="1" lang="ko-KR" altLang="en-US" sz="2000" dirty="0" err="1"/>
              <a:t>줄어듬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ko-KR" altLang="en-US" sz="2000" dirty="0"/>
              <a:t>전체 네트워크가 </a:t>
            </a:r>
            <a:r>
              <a:rPr kumimoji="1" lang="en-US" altLang="ko-KR" sz="2000" dirty="0"/>
              <a:t>end to end</a:t>
            </a:r>
            <a:r>
              <a:rPr kumimoji="1" lang="ko-KR" altLang="en-US" sz="2000" dirty="0"/>
              <a:t>로 한번에 학습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R-CNN </a:t>
            </a:r>
            <a:r>
              <a:rPr kumimoji="1" lang="ko-KR" altLang="en-US" sz="2000" dirty="0"/>
              <a:t>보다 더 빠르고 </a:t>
            </a:r>
            <a:r>
              <a:rPr kumimoji="1" lang="ko-KR" altLang="en-US" sz="2000" dirty="0" err="1"/>
              <a:t>정확해짐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문제점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Selective Search </a:t>
            </a:r>
            <a:r>
              <a:rPr kumimoji="1" lang="ko-KR" altLang="en-US" sz="2000" dirty="0" err="1"/>
              <a:t>연산량이</a:t>
            </a:r>
            <a:r>
              <a:rPr kumimoji="1" lang="ko-KR" altLang="en-US" sz="2000" dirty="0"/>
              <a:t> 많아 전체 성능의 </a:t>
            </a:r>
            <a:r>
              <a:rPr kumimoji="1" lang="en-US" altLang="ko-KR" sz="2000" dirty="0"/>
              <a:t>bottleneck</a:t>
            </a:r>
            <a:r>
              <a:rPr kumimoji="1" lang="ko-KR" altLang="en-US" sz="2000" dirty="0"/>
              <a:t>이 됨</a:t>
            </a:r>
            <a:r>
              <a:rPr kumimoji="1" lang="en-US" altLang="ko-KR" sz="2000" dirty="0"/>
              <a:t>.</a:t>
            </a:r>
          </a:p>
          <a:p>
            <a:pPr>
              <a:buFontTx/>
              <a:buChar char="-"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04E39211-06CE-DC44-B28F-E54637CD8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6117" y="4675478"/>
            <a:ext cx="4986916" cy="17604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729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29A7-0011-BF4E-870F-AF26880B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/>
              <a:t>Faster R-CNN</a:t>
            </a:r>
            <a:endParaRPr kumimoji="1"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83495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220BF-5ABC-0140-A42D-BA957145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Fast</a:t>
            </a:r>
            <a:r>
              <a:rPr kumimoji="1" lang="ko-KR" altLang="en-US" dirty="0"/>
              <a:t> </a:t>
            </a:r>
            <a:r>
              <a:rPr kumimoji="1" lang="en-US" altLang="ko-KR" dirty="0"/>
              <a:t>R-CNN </a:t>
            </a:r>
            <a:r>
              <a:rPr kumimoji="1" lang="ko-KR" altLang="en-US" dirty="0"/>
              <a:t>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31DB5-03A1-BB4F-9C1F-8740992D8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46" y="5339009"/>
            <a:ext cx="10515599" cy="1325563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Bottleneck</a:t>
            </a:r>
            <a:r>
              <a:rPr kumimoji="1" lang="ko-KR" altLang="en-US" sz="2000" dirty="0"/>
              <a:t>이었던 </a:t>
            </a:r>
            <a:r>
              <a:rPr kumimoji="1" lang="en-US" altLang="ko-KR" sz="2000" dirty="0"/>
              <a:t>Selective search </a:t>
            </a:r>
            <a:r>
              <a:rPr kumimoji="1" lang="ko-KR" altLang="en-US" sz="2000" dirty="0"/>
              <a:t>알고리즘을 빼고</a:t>
            </a:r>
            <a:r>
              <a:rPr kumimoji="1" lang="en-US" altLang="ko-KR" sz="2000" dirty="0"/>
              <a:t>, CNN</a:t>
            </a:r>
            <a:r>
              <a:rPr kumimoji="1" lang="ko-KR" altLang="en-US" sz="2000" dirty="0"/>
              <a:t>결과를 </a:t>
            </a:r>
            <a:r>
              <a:rPr kumimoji="1" lang="en-US" altLang="ko-KR" sz="2000" dirty="0"/>
              <a:t>region proposal </a:t>
            </a:r>
            <a:r>
              <a:rPr kumimoji="1" lang="ko-KR" altLang="en-US" sz="2000" dirty="0"/>
              <a:t>에 이용해 보려는 시도</a:t>
            </a:r>
            <a:endParaRPr kumimoji="1" lang="en-US" altLang="ko-KR" sz="2000" dirty="0"/>
          </a:p>
          <a:p>
            <a:r>
              <a:rPr kumimoji="1" lang="en-US" altLang="ko-KR" sz="2000" dirty="0"/>
              <a:t>CNN </a:t>
            </a:r>
            <a:r>
              <a:rPr kumimoji="1" lang="ko-KR" altLang="en-US" sz="2000" dirty="0"/>
              <a:t>내부에 </a:t>
            </a:r>
            <a:r>
              <a:rPr kumimoji="1" lang="en-US" altLang="ko-KR" sz="2000" dirty="0"/>
              <a:t>region proposal</a:t>
            </a:r>
            <a:r>
              <a:rPr kumimoji="1" lang="ko-KR" altLang="en-US" sz="2000" dirty="0"/>
              <a:t>을 생성할 수 있는 </a:t>
            </a:r>
            <a:r>
              <a:rPr kumimoji="1" lang="en-US" altLang="ko-KR" sz="2000" dirty="0"/>
              <a:t>Region Proposal Network(RPN </a:t>
            </a:r>
            <a:r>
              <a:rPr kumimoji="1" lang="ko-KR" altLang="en-US" sz="2000" dirty="0"/>
              <a:t>추가</a:t>
            </a:r>
            <a:r>
              <a:rPr kumimoji="1" lang="en-US" altLang="ko-KR" sz="2000" dirty="0"/>
              <a:t>)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1BD3F-6C80-0C43-A039-40C01B21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58" y="481198"/>
            <a:ext cx="4195396" cy="4466492"/>
          </a:xfrm>
          <a:prstGeom prst="rect">
            <a:avLst/>
          </a:prstGeom>
        </p:spPr>
      </p:pic>
      <p:pic>
        <p:nvPicPr>
          <p:cNvPr id="5" name="이미지" descr="이미지">
            <a:extLst>
              <a:ext uri="{FF2B5EF4-FFF2-40B4-BE49-F238E27FC236}">
                <a16:creationId xmlns:a16="http://schemas.microsoft.com/office/drawing/2014/main" id="{D087949E-BAEC-0842-A3FC-B90C606A0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1633688"/>
            <a:ext cx="5456386" cy="33140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638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ADB51-8E81-0046-B526-46505CF9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8" y="283307"/>
            <a:ext cx="10515600" cy="795460"/>
          </a:xfrm>
        </p:spPr>
        <p:txBody>
          <a:bodyPr/>
          <a:lstStyle/>
          <a:p>
            <a:r>
              <a:rPr kumimoji="1" lang="en-US" altLang="ko-KR" dirty="0"/>
              <a:t>RPN </a:t>
            </a:r>
            <a:r>
              <a:rPr kumimoji="1" lang="ko-KR" altLang="en-US" dirty="0"/>
              <a:t>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F174E-BC38-0A45-9DEA-C6E138C12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38" y="5221167"/>
            <a:ext cx="11353800" cy="1166080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base network</a:t>
            </a:r>
            <a:r>
              <a:rPr kumimoji="1" lang="ko-KR" altLang="en-US" sz="2000" dirty="0"/>
              <a:t>에서 생성한 </a:t>
            </a:r>
            <a:r>
              <a:rPr kumimoji="1" lang="en-US" altLang="ko-KR" sz="2000" dirty="0"/>
              <a:t>feature map </a:t>
            </a:r>
            <a:r>
              <a:rPr kumimoji="1" lang="ko-KR" altLang="en-US" sz="2000" dirty="0"/>
              <a:t>위에 </a:t>
            </a:r>
            <a:r>
              <a:rPr kumimoji="1" lang="en-US" altLang="ko-KR" sz="2000" dirty="0"/>
              <a:t>n x n spatial window(</a:t>
            </a:r>
            <a:r>
              <a:rPr kumimoji="1" lang="ko-KR" altLang="en-US" sz="2000" dirty="0"/>
              <a:t>주로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*</a:t>
            </a:r>
            <a:r>
              <a:rPr kumimoji="1" lang="en-US" altLang="ko-KR" sz="2000" dirty="0"/>
              <a:t>3)</a:t>
            </a:r>
            <a:r>
              <a:rPr kumimoji="1" lang="ko-KR" altLang="en-US" sz="2000" dirty="0"/>
              <a:t>을 슬라이드 시킴</a:t>
            </a:r>
            <a:r>
              <a:rPr kumimoji="1" lang="en-US" altLang="ko-KR" sz="2000" dirty="0"/>
              <a:t>. </a:t>
            </a:r>
          </a:p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각각의 </a:t>
            </a:r>
            <a:r>
              <a:rPr kumimoji="1" lang="en-US" altLang="ko-KR" sz="2000" dirty="0"/>
              <a:t>sliding-window</a:t>
            </a:r>
            <a:r>
              <a:rPr kumimoji="1" lang="ko-KR" altLang="en-US" sz="2000" dirty="0"/>
              <a:t>가 찍은 지점마다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한번에 여러 개의 </a:t>
            </a:r>
            <a:r>
              <a:rPr kumimoji="1" lang="en-US" altLang="ko-KR" sz="2000" dirty="0"/>
              <a:t>region proposal</a:t>
            </a:r>
            <a:r>
              <a:rPr kumimoji="1" lang="ko-KR" altLang="en-US" sz="2000" dirty="0"/>
              <a:t>을 예측하게 됨</a:t>
            </a:r>
            <a:r>
              <a:rPr kumimoji="1"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2E7C0-4E5A-6645-85E7-F8381400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40" y="1043598"/>
            <a:ext cx="6324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3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021AA-1AFD-6643-8758-45A562E3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RPN </a:t>
            </a:r>
            <a:r>
              <a:rPr kumimoji="1" lang="ko-KR" altLang="en-US" dirty="0"/>
              <a:t>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98521-0901-AF4B-B601-1CAAA2B27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2631"/>
            <a:ext cx="10515600" cy="954332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각 </a:t>
            </a:r>
            <a:r>
              <a:rPr kumimoji="1" lang="en-US" altLang="ko-KR" sz="2000" dirty="0"/>
              <a:t>sliding window</a:t>
            </a:r>
            <a:r>
              <a:rPr kumimoji="1" lang="ko-KR" altLang="en-US" sz="2000" dirty="0"/>
              <a:t>의 지점마다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개의 앵커가 존재</a:t>
            </a:r>
            <a:r>
              <a:rPr kumimoji="1" lang="en-US" altLang="ko-KR" sz="2000" dirty="0"/>
              <a:t>( 3</a:t>
            </a:r>
            <a:r>
              <a:rPr kumimoji="1" lang="ko-KR" altLang="en-US" sz="2000" dirty="0"/>
              <a:t>개의 서로 다른 </a:t>
            </a:r>
            <a:r>
              <a:rPr kumimoji="1" lang="ko-KR" altLang="en-US" sz="2000" dirty="0" err="1"/>
              <a:t>종횡비와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개의 서로 다른 크기가 조합</a:t>
            </a:r>
            <a:r>
              <a:rPr kumimoji="1" lang="en-US" altLang="ko-KR" sz="2000" dirty="0"/>
              <a:t>). -&gt; </a:t>
            </a:r>
            <a:r>
              <a:rPr kumimoji="1" lang="ko-KR" altLang="en-US" sz="2000" dirty="0"/>
              <a:t>이는 수많은 윈도우의 크기로 </a:t>
            </a:r>
            <a:r>
              <a:rPr kumimoji="1" lang="en-US" altLang="ko-KR" sz="2000" dirty="0"/>
              <a:t>sliding</a:t>
            </a:r>
            <a:r>
              <a:rPr kumimoji="1" lang="ko-KR" altLang="en-US" sz="2000" dirty="0"/>
              <a:t>하지 않기에 기존 </a:t>
            </a:r>
            <a:r>
              <a:rPr kumimoji="1" lang="en-US" altLang="ko-KR" sz="2000" dirty="0"/>
              <a:t>sliding window</a:t>
            </a:r>
            <a:r>
              <a:rPr kumimoji="1" lang="ko-KR" altLang="en-US" sz="2000" dirty="0"/>
              <a:t>보다 </a:t>
            </a:r>
            <a:r>
              <a:rPr kumimoji="1" lang="ko-KR" altLang="en-US" sz="2000" dirty="0" err="1"/>
              <a:t>연산량도</a:t>
            </a:r>
            <a:r>
              <a:rPr kumimoji="1" lang="ko-KR" altLang="en-US" sz="2000" dirty="0"/>
              <a:t> 훨씬 작음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F3D41BD5-3F6A-C34C-B3D4-189D47964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2867" y="1484784"/>
            <a:ext cx="5546266" cy="35654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157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4EBFB-4860-4A42-930F-5649D76B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Faster R-CNN</a:t>
            </a:r>
            <a:r>
              <a:rPr kumimoji="1"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7821D-F959-5E42-B521-133DF509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RoI</a:t>
            </a:r>
            <a:r>
              <a:rPr kumimoji="1" lang="en-US" altLang="ko-KR" dirty="0"/>
              <a:t> pooling </a:t>
            </a:r>
            <a:r>
              <a:rPr kumimoji="1" lang="ko-KR" altLang="en-US" dirty="0"/>
              <a:t>할 때 </a:t>
            </a:r>
            <a:r>
              <a:rPr kumimoji="1" lang="en-US" altLang="ko-KR" dirty="0" err="1"/>
              <a:t>RoI</a:t>
            </a:r>
            <a:r>
              <a:rPr kumimoji="1" lang="ko-KR" altLang="en-US" dirty="0"/>
              <a:t>의 크기와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에서 정해진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의 크기가 나눴을 때 </a:t>
            </a:r>
            <a:r>
              <a:rPr kumimoji="1" lang="ko-KR" altLang="en-US" dirty="0" err="1"/>
              <a:t>정수배로</a:t>
            </a:r>
            <a:r>
              <a:rPr kumimoji="1" lang="ko-KR" altLang="en-US" dirty="0"/>
              <a:t> 떨어지지 않으면 버림 또는 반올림을 해야하는데 여기서 약간의 오차가 생김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정확한 좌표가 필요한 곳에서 문제가 생길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657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8CEF7-7144-174C-ADCF-199AB490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C024B531-71B7-3D48-A7BD-8BCAC0E90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6554" y="705766"/>
            <a:ext cx="6929448" cy="3758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이미지" descr="이미지">
            <a:extLst>
              <a:ext uri="{FF2B5EF4-FFF2-40B4-BE49-F238E27FC236}">
                <a16:creationId xmlns:a16="http://schemas.microsoft.com/office/drawing/2014/main" id="{AB45078B-4213-CD4E-83EC-0FCEF68A0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0582" y="4666366"/>
            <a:ext cx="5721392" cy="18265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6593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2ABF5-80B8-5446-A305-04032E2C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243DF5-4234-234D-A50B-EE545C77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" altLang="ko-KR" sz="2000" dirty="0">
              <a:hlinkClick r:id="rId3"/>
            </a:endParaRPr>
          </a:p>
          <a:p>
            <a:r>
              <a:rPr lang="en" altLang="ko-KR" sz="2000" dirty="0" err="1"/>
              <a:t>Girshick</a:t>
            </a:r>
            <a:r>
              <a:rPr lang="en" altLang="ko-KR" sz="2000" dirty="0"/>
              <a:t>, Ross, et al. "Rich feature hierarchies for accurate object detection and semantic segmentation." </a:t>
            </a:r>
            <a:r>
              <a:rPr lang="en" altLang="ko-KR" sz="2000" i="1" dirty="0"/>
              <a:t>Proceedings of the IEEE conference on computer vision and pattern recognition</a:t>
            </a:r>
            <a:r>
              <a:rPr lang="en" altLang="ko-KR" sz="2000" dirty="0"/>
              <a:t>. 2014.</a:t>
            </a:r>
            <a:endParaRPr lang="en" altLang="ko-KR" sz="2000" dirty="0">
              <a:hlinkClick r:id="rId3"/>
            </a:endParaRPr>
          </a:p>
          <a:p>
            <a:r>
              <a:rPr lang="en" altLang="ko-KR" sz="2000" dirty="0">
                <a:hlinkClick r:id="rId3"/>
              </a:rPr>
              <a:t>https://medium.com/zylapp/review-of-deep-learning-algorithms-for-object-detection-c1f3d437b852</a:t>
            </a:r>
            <a:endParaRPr lang="en" altLang="ko-KR" sz="2000" dirty="0"/>
          </a:p>
          <a:p>
            <a:r>
              <a:rPr lang="en" altLang="ko-KR" sz="2000" dirty="0" err="1"/>
              <a:t>Girshick</a:t>
            </a:r>
            <a:r>
              <a:rPr lang="en" altLang="ko-KR" sz="2000" dirty="0"/>
              <a:t>, Ross. "Fast r-</a:t>
            </a:r>
            <a:r>
              <a:rPr lang="en" altLang="ko-KR" sz="2000" dirty="0" err="1"/>
              <a:t>cnn</a:t>
            </a:r>
            <a:r>
              <a:rPr lang="en" altLang="ko-KR" sz="2000" dirty="0"/>
              <a:t>." </a:t>
            </a:r>
            <a:r>
              <a:rPr lang="en" altLang="ko-KR" sz="2000" i="1" dirty="0"/>
              <a:t>Proceedings of the IEEE international conference on computer vision</a:t>
            </a:r>
            <a:r>
              <a:rPr lang="en" altLang="ko-KR" sz="2000" dirty="0"/>
              <a:t>. 2015.</a:t>
            </a:r>
          </a:p>
          <a:p>
            <a:r>
              <a:rPr lang="en" altLang="ko-KR" sz="2000" dirty="0"/>
              <a:t>Ren, </a:t>
            </a:r>
            <a:r>
              <a:rPr lang="en" altLang="ko-KR" sz="2000" dirty="0" err="1"/>
              <a:t>Shaoqing</a:t>
            </a:r>
            <a:r>
              <a:rPr lang="en" altLang="ko-KR" sz="2000" dirty="0"/>
              <a:t>, et al. "Faster r-</a:t>
            </a:r>
            <a:r>
              <a:rPr lang="en" altLang="ko-KR" sz="2000" dirty="0" err="1"/>
              <a:t>cnn</a:t>
            </a:r>
            <a:r>
              <a:rPr lang="en" altLang="ko-KR" sz="2000" dirty="0"/>
              <a:t>: Towards real-time object detection with region proposal networks." </a:t>
            </a:r>
            <a:r>
              <a:rPr lang="en" altLang="ko-KR" sz="2000" i="1" dirty="0"/>
              <a:t>Advances in neural information processing systems</a:t>
            </a:r>
            <a:r>
              <a:rPr lang="en" altLang="ko-KR" sz="2000" dirty="0"/>
              <a:t>. 2015.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95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01724-51B0-A74E-B26A-4DF98E76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2290"/>
          </a:xfrm>
        </p:spPr>
        <p:txBody>
          <a:bodyPr/>
          <a:lstStyle/>
          <a:p>
            <a:r>
              <a:rPr kumimoji="1" lang="en-US" altLang="ko-KR" dirty="0"/>
              <a:t>Object detection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664A8D-82A9-A34D-910B-64F3DB7B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63" y="1457415"/>
            <a:ext cx="7653471" cy="3099655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208B5B6-3C19-EE47-AB89-1BBFCE41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6505"/>
            <a:ext cx="10222525" cy="1292090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CNN</a:t>
            </a:r>
            <a:r>
              <a:rPr kumimoji="1" lang="ko-KR" altLang="en-US" sz="1800" dirty="0"/>
              <a:t>을 이용하여 사람이 직접 분류한 결과보다 더 뛰어난 결과를 주게 되어 좀더 복잡한 </a:t>
            </a:r>
            <a:r>
              <a:rPr kumimoji="1" lang="en-US" altLang="ko-KR" sz="1800" dirty="0"/>
              <a:t>Object Detection </a:t>
            </a:r>
            <a:r>
              <a:rPr kumimoji="1" lang="ko-KR" altLang="en-US" sz="1800" dirty="0"/>
              <a:t>시도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1800" dirty="0"/>
              <a:t>입력 영상이 주어졌을 때 영상 내에 존재하는 모든 카테고리에 대해 </a:t>
            </a:r>
            <a:r>
              <a:rPr kumimoji="1" lang="en-US" altLang="ko-KR" sz="1800" dirty="0"/>
              <a:t>classification</a:t>
            </a:r>
            <a:r>
              <a:rPr kumimoji="1" lang="ko-KR" altLang="en-US" sz="1800" dirty="0"/>
              <a:t>과 </a:t>
            </a:r>
            <a:r>
              <a:rPr kumimoji="1" lang="en-US" altLang="ko-KR" sz="1800" dirty="0"/>
              <a:t>localization</a:t>
            </a:r>
            <a:r>
              <a:rPr kumimoji="1" lang="ko-KR" altLang="en-US" sz="1800" dirty="0"/>
              <a:t>을 수행하는 것이 </a:t>
            </a:r>
            <a:r>
              <a:rPr kumimoji="1" lang="en-US" altLang="ko-KR" sz="1800" dirty="0"/>
              <a:t>object detection.</a:t>
            </a: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1124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29A7-0011-BF4E-870F-AF26880B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/>
              <a:t>R-CNN</a:t>
            </a:r>
            <a:endParaRPr kumimoji="1"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74089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DA0F-CC04-F044-B49A-369DD9C5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/>
              <a:t>R-CNN</a:t>
            </a:r>
            <a:r>
              <a:rPr kumimoji="1" lang="ko-KR" altLang="en-US"/>
              <a:t>의 목표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66962-712C-404A-81A0-047EF591D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Input: image</a:t>
            </a:r>
          </a:p>
          <a:p>
            <a:r>
              <a:rPr kumimoji="1" lang="en-US" altLang="ko-KR" dirty="0" err="1"/>
              <a:t>Ouputs</a:t>
            </a:r>
            <a:r>
              <a:rPr kumimoji="1" lang="en-US" altLang="ko-KR" dirty="0"/>
              <a:t>: Bounding box + class labeling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그렇다면 어떻게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의 위치를 찾아낼 수 있을까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Selective Search </a:t>
            </a:r>
            <a:r>
              <a:rPr kumimoji="1" lang="ko-KR" altLang="en-US" dirty="0"/>
              <a:t>이용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9A9499-2097-DB42-AA36-AABEDC0A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17" y="1430436"/>
            <a:ext cx="3797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53238-62C0-474B-AA6C-07C25343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44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Selective search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B1A6C7-F0B3-4D4E-974D-EC13492E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픽셀 단위로 유사한 영역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색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질감 등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을 가진 것들 끼리 조금씩 </a:t>
            </a:r>
            <a:r>
              <a:rPr kumimoji="1" lang="en-US" altLang="ko-KR" sz="2000" dirty="0"/>
              <a:t>merge</a:t>
            </a:r>
            <a:r>
              <a:rPr kumimoji="1" lang="ko-KR" altLang="en-US" sz="2000" dirty="0"/>
              <a:t>해서 최종적으로 </a:t>
            </a:r>
            <a:r>
              <a:rPr kumimoji="1" lang="en-US" altLang="ko-KR" sz="2000" dirty="0"/>
              <a:t>region proposal</a:t>
            </a:r>
            <a:r>
              <a:rPr kumimoji="1" lang="ko-KR" altLang="en-US" sz="2000" dirty="0" err="1"/>
              <a:t>라고</a:t>
            </a:r>
            <a:r>
              <a:rPr kumimoji="1" lang="ko-KR" altLang="en-US" sz="2000" dirty="0"/>
              <a:t> 불리는 영역을 약 </a:t>
            </a:r>
            <a:r>
              <a:rPr kumimoji="1" lang="en-US" altLang="ko-KR" sz="2000" dirty="0"/>
              <a:t>2000</a:t>
            </a:r>
            <a:r>
              <a:rPr kumimoji="1" lang="ko-KR" altLang="en-US" sz="2000" dirty="0"/>
              <a:t>개 가량 생성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이전에는 </a:t>
            </a:r>
            <a:r>
              <a:rPr kumimoji="1" lang="en-US" altLang="ko-KR" sz="2000" dirty="0"/>
              <a:t>sliding window </a:t>
            </a:r>
            <a:r>
              <a:rPr kumimoji="1" lang="ko-KR" altLang="en-US" sz="2000" dirty="0"/>
              <a:t>방식을 썼으나 너무 느려서 </a:t>
            </a:r>
            <a:r>
              <a:rPr kumimoji="1" lang="en-US" altLang="ko-KR" sz="2000" dirty="0"/>
              <a:t>Region proposal </a:t>
            </a:r>
            <a:r>
              <a:rPr kumimoji="1" lang="ko-KR" altLang="en-US" sz="2000" dirty="0"/>
              <a:t>알고리즘으로 물체가 있을 법한 영역을 빠른 속도로 찾아내도록 함</a:t>
            </a:r>
            <a:r>
              <a:rPr kumimoji="1" lang="en-US" altLang="ko-KR" sz="2000" dirty="0"/>
              <a:t>. </a:t>
            </a:r>
            <a:endParaRPr kumimoji="1" lang="ko-KR" altLang="en-US" sz="2000" dirty="0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9BE3B6A3-8A20-C54D-8D93-98AB41EE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63" y="1685606"/>
            <a:ext cx="5416194" cy="34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4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CCFBA-2F84-0E48-9392-72D1D78D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280"/>
            <a:ext cx="10515600" cy="1000574"/>
          </a:xfrm>
        </p:spPr>
        <p:txBody>
          <a:bodyPr/>
          <a:lstStyle/>
          <a:p>
            <a:r>
              <a:rPr kumimoji="1" lang="en-US" altLang="ko-KR"/>
              <a:t>R-CNN process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CC3A86-4FF2-6740-9573-4EFF2E9B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5852"/>
          </a:xfrm>
        </p:spPr>
        <p:txBody>
          <a:bodyPr>
            <a:normAutofit lnSpcReduction="10000"/>
          </a:bodyPr>
          <a:lstStyle/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 sz="2200"/>
              <a:t>(1) Input</a:t>
            </a:r>
            <a:r>
              <a:rPr kumimoji="1" lang="ko-KR" altLang="en-US" sz="2200"/>
              <a:t> </a:t>
            </a:r>
            <a:r>
              <a:rPr kumimoji="1" lang="en-US" altLang="ko-KR" sz="2200"/>
              <a:t>image</a:t>
            </a:r>
          </a:p>
          <a:p>
            <a:pPr marL="0" indent="0">
              <a:buNone/>
            </a:pPr>
            <a:r>
              <a:rPr kumimoji="1" lang="en-US" altLang="ko-KR" sz="2200"/>
              <a:t>(2) Selective search</a:t>
            </a:r>
            <a:r>
              <a:rPr kumimoji="1" lang="ko-KR" altLang="en-US" sz="2200"/>
              <a:t>로 </a:t>
            </a:r>
            <a:r>
              <a:rPr kumimoji="1" lang="en-US" altLang="ko-KR" sz="2200"/>
              <a:t>2000</a:t>
            </a:r>
            <a:r>
              <a:rPr kumimoji="1" lang="ko-KR" altLang="en-US" sz="2200"/>
              <a:t>개 가량의 </a:t>
            </a:r>
            <a:r>
              <a:rPr kumimoji="1" lang="en-US" altLang="ko-KR" sz="2200"/>
              <a:t>region proposal </a:t>
            </a:r>
            <a:r>
              <a:rPr kumimoji="1" lang="ko-KR" altLang="en-US" sz="2200"/>
              <a:t>을 추출</a:t>
            </a:r>
            <a:endParaRPr kumimoji="1" lang="en-US" altLang="ko-KR" sz="2200"/>
          </a:p>
          <a:p>
            <a:pPr marL="0" indent="0">
              <a:buNone/>
            </a:pPr>
            <a:r>
              <a:rPr kumimoji="1" lang="en-US" altLang="ko-KR" sz="2200"/>
              <a:t>(3) Region</a:t>
            </a:r>
            <a:r>
              <a:rPr kumimoji="1" lang="ko-KR" altLang="en-US" sz="2200"/>
              <a:t> </a:t>
            </a:r>
            <a:r>
              <a:rPr kumimoji="1" lang="en-US" altLang="ko-KR" sz="2200"/>
              <a:t>proposal warping </a:t>
            </a:r>
            <a:r>
              <a:rPr kumimoji="1" lang="ko-KR" altLang="en-US" sz="2200"/>
              <a:t>하여 크기 맞춤</a:t>
            </a:r>
            <a:r>
              <a:rPr kumimoji="1" lang="en-US" altLang="ko-KR" sz="2200"/>
              <a:t>.(fully connected </a:t>
            </a:r>
            <a:r>
              <a:rPr kumimoji="1" lang="ko-KR" altLang="en-US" sz="2200"/>
              <a:t>사용하므로</a:t>
            </a:r>
            <a:r>
              <a:rPr kumimoji="1" lang="en-US" altLang="ko-KR" sz="2200"/>
              <a:t>)</a:t>
            </a:r>
          </a:p>
          <a:p>
            <a:pPr marL="0" indent="0">
              <a:buNone/>
            </a:pPr>
            <a:r>
              <a:rPr kumimoji="1" lang="en-US" altLang="ko-KR" sz="2200"/>
              <a:t>(4) CNN</a:t>
            </a:r>
            <a:r>
              <a:rPr kumimoji="1" lang="ko-KR" altLang="en-US" sz="2200"/>
              <a:t>으로 각 </a:t>
            </a:r>
            <a:r>
              <a:rPr kumimoji="1" lang="en-US" altLang="ko-KR" sz="2200"/>
              <a:t>proposal</a:t>
            </a:r>
            <a:r>
              <a:rPr kumimoji="1" lang="ko-KR" altLang="en-US" sz="2200"/>
              <a:t>의 </a:t>
            </a:r>
            <a:r>
              <a:rPr kumimoji="1" lang="en-US" altLang="ko-KR" sz="2200"/>
              <a:t>feature </a:t>
            </a:r>
            <a:r>
              <a:rPr kumimoji="1" lang="ko-KR" altLang="en-US" sz="2200"/>
              <a:t>추출</a:t>
            </a:r>
            <a:endParaRPr kumimoji="1" lang="en-US" altLang="ko-KR" sz="2200"/>
          </a:p>
          <a:p>
            <a:pPr marL="0" indent="0">
              <a:buNone/>
            </a:pPr>
            <a:r>
              <a:rPr kumimoji="1" lang="en-US" altLang="ko-KR" sz="2200"/>
              <a:t>(5) SVM</a:t>
            </a:r>
            <a:r>
              <a:rPr kumimoji="1" lang="ko-KR" altLang="en-US" sz="2200"/>
              <a:t>으로 </a:t>
            </a:r>
            <a:r>
              <a:rPr kumimoji="1" lang="en-US" altLang="ko-KR" sz="2200"/>
              <a:t>classification, bounding box regression(linear </a:t>
            </a:r>
            <a:r>
              <a:rPr kumimoji="1" lang="ko-KR" altLang="en-US" sz="2200"/>
              <a:t>모델 사용</a:t>
            </a:r>
            <a:r>
              <a:rPr kumimoji="1" lang="en-US" altLang="ko-KR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B41799-C84C-F24B-938F-1002F37B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54" y="1189853"/>
            <a:ext cx="9202615" cy="2811441"/>
          </a:xfrm>
          <a:prstGeom prst="rect">
            <a:avLst/>
          </a:prstGeom>
        </p:spPr>
      </p:pic>
      <p:pic>
        <p:nvPicPr>
          <p:cNvPr id="6" name="이미지" descr="이미지">
            <a:extLst>
              <a:ext uri="{FF2B5EF4-FFF2-40B4-BE49-F238E27FC236}">
                <a16:creationId xmlns:a16="http://schemas.microsoft.com/office/drawing/2014/main" id="{11B19A38-469A-AA40-AF4D-A270EB705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620" y="5351624"/>
            <a:ext cx="1733196" cy="11898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026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3E142-4FB6-5C48-912A-7D61A864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/>
              <a:t>R-CNN</a:t>
            </a:r>
            <a:r>
              <a:rPr kumimoji="1" lang="ko-KR" altLang="en-US"/>
              <a:t> 문제점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A1959-70D4-8E42-9423-B0A7D6C4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538" y="1825625"/>
            <a:ext cx="5111262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1. </a:t>
            </a:r>
            <a:r>
              <a:rPr kumimoji="1" lang="ko-KR" altLang="en-US" sz="2000" dirty="0"/>
              <a:t>속도가 느림 </a:t>
            </a:r>
            <a:r>
              <a:rPr kumimoji="1" lang="en-US" altLang="ko-KR" sz="2000" dirty="0"/>
              <a:t>: </a:t>
            </a:r>
            <a:r>
              <a:rPr kumimoji="1" lang="ko-KR" altLang="en-US" sz="2000" dirty="0"/>
              <a:t>모든 </a:t>
            </a:r>
            <a:r>
              <a:rPr kumimoji="1" lang="en-US" altLang="ko-KR" sz="2000" dirty="0"/>
              <a:t>region proposal</a:t>
            </a:r>
            <a:r>
              <a:rPr kumimoji="1" lang="ko-KR" altLang="en-US" sz="2000" dirty="0"/>
              <a:t>에 대해 </a:t>
            </a:r>
            <a:r>
              <a:rPr kumimoji="1" lang="en-US" altLang="ko-KR" sz="2000" dirty="0"/>
              <a:t>CNN </a:t>
            </a:r>
            <a:r>
              <a:rPr kumimoji="1" lang="ko-KR" altLang="en-US" sz="2000" dirty="0"/>
              <a:t>연산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2. </a:t>
            </a:r>
            <a:r>
              <a:rPr kumimoji="1" lang="ko-KR" altLang="en-US" sz="2000" dirty="0"/>
              <a:t>학습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과정이 복잡</a:t>
            </a:r>
            <a:r>
              <a:rPr kumimoji="1" lang="en-US" altLang="ko-KR" sz="2000" dirty="0"/>
              <a:t>, 3</a:t>
            </a:r>
            <a:r>
              <a:rPr kumimoji="1" lang="ko-KR" altLang="en-US" sz="2000" dirty="0"/>
              <a:t>개의 모델을 각각 학습 시켜야 함</a:t>
            </a:r>
            <a:r>
              <a:rPr kumimoji="1" lang="en-US" altLang="ko-KR" sz="2000" dirty="0"/>
              <a:t>:  Feature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inference + Classification + Bounding Box regression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23C4B8-52F4-0349-BC71-CBC3F6DD3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2" y="1825626"/>
            <a:ext cx="5982416" cy="36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29A7-0011-BF4E-870F-AF26880B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/>
              <a:t>Fast R-CNN</a:t>
            </a:r>
            <a:endParaRPr kumimoji="1"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21933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96D56-9359-7740-821F-CAB11643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R-CNN </a:t>
            </a:r>
            <a:r>
              <a:rPr kumimoji="1" lang="ko-KR" altLang="en-US" dirty="0"/>
              <a:t>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B9B6A-44CC-204A-8F16-D3ABB8481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R-CNN</a:t>
            </a:r>
            <a:r>
              <a:rPr kumimoji="1" lang="ko-KR" altLang="en-US" sz="2000" dirty="0"/>
              <a:t>의 속도를 개선한 연구</a:t>
            </a:r>
            <a:endParaRPr kumimoji="1" lang="en-US" altLang="ko-KR" sz="2000" dirty="0"/>
          </a:p>
          <a:p>
            <a:r>
              <a:rPr kumimoji="1" lang="ko-KR" altLang="en-US" sz="2000" dirty="0"/>
              <a:t>세 개의 모델을 하나의 네트워크로 합침</a:t>
            </a:r>
            <a:endParaRPr kumimoji="1" lang="en-US" altLang="ko-KR" sz="2000" dirty="0"/>
          </a:p>
          <a:p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07B55-1CBE-6E43-BC8D-069CBD48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70" y="1690688"/>
            <a:ext cx="6846276" cy="27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96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567</Words>
  <Application>Microsoft Macintosh PowerPoint</Application>
  <PresentationFormat>와이드스크린</PresentationFormat>
  <Paragraphs>81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R-CNN &amp; Fast R-CNN &amp; Faster R-CNN</vt:lpstr>
      <vt:lpstr>Object detection</vt:lpstr>
      <vt:lpstr>R-CNN</vt:lpstr>
      <vt:lpstr>R-CNN의 목표</vt:lpstr>
      <vt:lpstr>Selective search</vt:lpstr>
      <vt:lpstr>R-CNN process</vt:lpstr>
      <vt:lpstr>R-CNN 문제점</vt:lpstr>
      <vt:lpstr>Fast R-CNN</vt:lpstr>
      <vt:lpstr>R-CNN 개선</vt:lpstr>
      <vt:lpstr>Fast-R-CNN process</vt:lpstr>
      <vt:lpstr>Fast R-CNN 특징 및 문제점</vt:lpstr>
      <vt:lpstr>Faster R-CNN</vt:lpstr>
      <vt:lpstr>Fast R-CNN 개선</vt:lpstr>
      <vt:lpstr>RPN 네트워크</vt:lpstr>
      <vt:lpstr>RPN 네트워크</vt:lpstr>
      <vt:lpstr>Faster R-CNN의 문제점</vt:lpstr>
      <vt:lpstr>Summary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R-CNN &amp; Fast R-CNN &amp; Faster R-CNN</dc:title>
  <dc:creator>(컴퓨터공학과)허성실</dc:creator>
  <cp:lastModifiedBy>(컴퓨터공학과)허성실</cp:lastModifiedBy>
  <cp:revision>11</cp:revision>
  <dcterms:created xsi:type="dcterms:W3CDTF">2019-05-11T07:47:37Z</dcterms:created>
  <dcterms:modified xsi:type="dcterms:W3CDTF">2019-05-11T09:20:10Z</dcterms:modified>
</cp:coreProperties>
</file>